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0" r:id="rId1"/>
  </p:sldMasterIdLst>
  <p:sldIdLst>
    <p:sldId id="256" r:id="rId2"/>
    <p:sldId id="259" r:id="rId3"/>
    <p:sldId id="260" r:id="rId4"/>
    <p:sldId id="268" r:id="rId5"/>
    <p:sldId id="276" r:id="rId6"/>
    <p:sldId id="273" r:id="rId7"/>
    <p:sldId id="272" r:id="rId8"/>
    <p:sldId id="262" r:id="rId9"/>
    <p:sldId id="277" r:id="rId10"/>
    <p:sldId id="274" r:id="rId11"/>
    <p:sldId id="275" r:id="rId12"/>
  </p:sldIdLst>
  <p:sldSz cx="12192000" cy="6858000"/>
  <p:notesSz cx="6669088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52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626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617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1646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692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5231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87014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16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8322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3B758-CD72-0C37-3CA3-AE1BDF6BE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DF1A6-DC22-EE98-D9B7-41E284A686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9E51C-8868-4BFA-6C08-5120D947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6E1E2-89A1-C585-D7F8-1A849F1A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E47CD-B0DC-3C43-F43A-D7A937B73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006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17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348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957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39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37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224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09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92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E7BB5DF-392C-473C-A99C-28E6CA33B967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F46C0C9-D2B9-4796-98F1-89924BED3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723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  <p:sldLayoutId id="2147484022" r:id="rId12"/>
    <p:sldLayoutId id="2147484023" r:id="rId13"/>
    <p:sldLayoutId id="2147484024" r:id="rId14"/>
    <p:sldLayoutId id="2147484025" r:id="rId15"/>
    <p:sldLayoutId id="2147484026" r:id="rId16"/>
    <p:sldLayoutId id="2147484027" r:id="rId17"/>
    <p:sldLayoutId id="2147484028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9CA6A-34EB-45A7-9847-4B01AE705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98184" y="252460"/>
            <a:ext cx="6595326" cy="1567952"/>
          </a:xfrm>
        </p:spPr>
        <p:txBody>
          <a:bodyPr>
            <a:normAutofit/>
          </a:bodyPr>
          <a:lstStyle/>
          <a:p>
            <a:r>
              <a:rPr lang="en-GB" sz="4800" b="1" u="sng" dirty="0"/>
              <a:t>PARKINSONS SPECIALIST TEAM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6178D-E1A7-4899-8834-9470C7D85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25847" y="1996580"/>
            <a:ext cx="7540000" cy="4672668"/>
          </a:xfrm>
        </p:spPr>
        <p:txBody>
          <a:bodyPr>
            <a:normAutofit fontScale="47500" lnSpcReduction="2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200" b="1" dirty="0">
                <a:solidFill>
                  <a:schemeClr val="tx1"/>
                </a:solidFill>
              </a:rPr>
              <a:t>Deborah Thurman </a:t>
            </a:r>
          </a:p>
          <a:p>
            <a:r>
              <a:rPr lang="en-GB" sz="3200" b="1" dirty="0">
                <a:solidFill>
                  <a:schemeClr val="tx1"/>
                </a:solidFill>
              </a:rPr>
              <a:t>Cheltenham &amp; South Cotswolds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200" b="1" dirty="0">
                <a:solidFill>
                  <a:schemeClr val="tx1"/>
                </a:solidFill>
              </a:rPr>
              <a:t>Jackie Burnett</a:t>
            </a:r>
          </a:p>
          <a:p>
            <a:r>
              <a:rPr lang="en-GB" sz="3200" b="1" dirty="0">
                <a:solidFill>
                  <a:schemeClr val="tx1"/>
                </a:solidFill>
              </a:rPr>
              <a:t> Forest of Dean, Dursley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200" b="1" dirty="0">
                <a:solidFill>
                  <a:schemeClr val="tx1"/>
                </a:solidFill>
              </a:rPr>
              <a:t>Ellen Bennett</a:t>
            </a:r>
          </a:p>
          <a:p>
            <a:r>
              <a:rPr lang="en-GB" sz="3200" b="1" dirty="0">
                <a:solidFill>
                  <a:schemeClr val="tx1"/>
                </a:solidFill>
              </a:rPr>
              <a:t>Gloucester, Tewkesbury, North Cotswolds , Cheltenham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200" b="1" dirty="0">
                <a:solidFill>
                  <a:schemeClr val="tx1"/>
                </a:solidFill>
              </a:rPr>
              <a:t>Emma </a:t>
            </a:r>
            <a:r>
              <a:rPr lang="en-GB" sz="3200" b="1" dirty="0" err="1">
                <a:solidFill>
                  <a:schemeClr val="tx1"/>
                </a:solidFill>
              </a:rPr>
              <a:t>Sodzi</a:t>
            </a:r>
            <a:endParaRPr lang="en-GB" sz="3200" b="1" dirty="0">
              <a:solidFill>
                <a:schemeClr val="tx1"/>
              </a:solidFill>
            </a:endParaRPr>
          </a:p>
          <a:p>
            <a:r>
              <a:rPr lang="en-GB" sz="3200" b="1" dirty="0">
                <a:solidFill>
                  <a:schemeClr val="tx1"/>
                </a:solidFill>
              </a:rPr>
              <a:t>Gloucester, Stroud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200" b="1" dirty="0">
                <a:solidFill>
                  <a:schemeClr val="tx1"/>
                </a:solidFill>
              </a:rPr>
              <a:t>Danielle Harris</a:t>
            </a:r>
          </a:p>
          <a:p>
            <a:r>
              <a:rPr lang="en-GB" sz="3200" b="1" dirty="0">
                <a:solidFill>
                  <a:schemeClr val="tx1"/>
                </a:solidFill>
              </a:rPr>
              <a:t>Parkinson’s team Secretary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200" b="1" dirty="0">
                <a:solidFill>
                  <a:schemeClr val="tx1"/>
                </a:solidFill>
              </a:rPr>
              <a:t>Andrea Nelson</a:t>
            </a:r>
          </a:p>
          <a:p>
            <a:r>
              <a:rPr lang="en-GB" sz="3200" b="1" dirty="0">
                <a:solidFill>
                  <a:schemeClr val="tx1"/>
                </a:solidFill>
              </a:rPr>
              <a:t>Neurology nurse</a:t>
            </a:r>
          </a:p>
          <a:p>
            <a:endParaRPr lang="en-GB" sz="3200" dirty="0"/>
          </a:p>
          <a:p>
            <a:endParaRPr lang="en-GB" sz="3200" dirty="0"/>
          </a:p>
          <a:p>
            <a:endParaRPr lang="en-GB" sz="700" dirty="0"/>
          </a:p>
        </p:txBody>
      </p:sp>
    </p:spTree>
    <p:extLst>
      <p:ext uri="{BB962C8B-B14F-4D97-AF65-F5344CB8AC3E}">
        <p14:creationId xmlns:p14="http://schemas.microsoft.com/office/powerpoint/2010/main" val="1851022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BE475-B95B-340A-421D-E56BB37F4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75"/>
            <a:ext cx="10515600" cy="895350"/>
          </a:xfrm>
        </p:spPr>
        <p:txBody>
          <a:bodyPr>
            <a:noAutofit/>
          </a:bodyPr>
          <a:lstStyle/>
          <a:p>
            <a:pPr algn="ctr"/>
            <a:r>
              <a:rPr lang="en-GB" sz="7200" b="1" dirty="0"/>
              <a:t>Summary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6178D-E1A7-4899-8834-9470C7D853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2339" y="1038225"/>
            <a:ext cx="10453382" cy="518362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GB" sz="3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4400" b="1" dirty="0"/>
              <a:t>Key things to remember:</a:t>
            </a:r>
          </a:p>
          <a:p>
            <a:pPr marL="0" indent="0">
              <a:buNone/>
            </a:pPr>
            <a:r>
              <a:rPr lang="en-GB" sz="3200" dirty="0"/>
              <a:t>:</a:t>
            </a:r>
          </a:p>
          <a:p>
            <a:pPr marL="0" indent="0">
              <a:buNone/>
            </a:pPr>
            <a:r>
              <a:rPr lang="en-GB" sz="9600" dirty="0"/>
              <a:t>. Take Parkinson’s medications on time</a:t>
            </a:r>
          </a:p>
          <a:p>
            <a:pPr marL="0" indent="0">
              <a:buNone/>
            </a:pPr>
            <a:r>
              <a:rPr lang="en-GB" sz="9600" dirty="0"/>
              <a:t>. Include regular exercise</a:t>
            </a:r>
          </a:p>
          <a:p>
            <a:pPr marL="0" indent="0">
              <a:buNone/>
            </a:pPr>
            <a:r>
              <a:rPr lang="en-GB" sz="9600" dirty="0"/>
              <a:t>. Eat a balanced diet</a:t>
            </a:r>
          </a:p>
          <a:p>
            <a:pPr marL="0" indent="0">
              <a:buNone/>
            </a:pPr>
            <a:r>
              <a:rPr lang="en-GB" sz="9600" dirty="0"/>
              <a:t>. Avoid getting constipated</a:t>
            </a:r>
          </a:p>
          <a:p>
            <a:pPr marL="0" indent="0">
              <a:buNone/>
            </a:pPr>
            <a:r>
              <a:rPr lang="en-GB" sz="9600" dirty="0"/>
              <a:t>. Good sleep routine</a:t>
            </a:r>
          </a:p>
          <a:p>
            <a:pPr marL="0" indent="0">
              <a:buNone/>
            </a:pPr>
            <a:r>
              <a:rPr lang="en-GB" sz="9600" dirty="0"/>
              <a:t>. Treat infections straight away</a:t>
            </a:r>
          </a:p>
          <a:p>
            <a:pPr marL="0" indent="0">
              <a:buNone/>
            </a:pPr>
            <a:r>
              <a:rPr lang="en-GB" sz="9600" dirty="0"/>
              <a:t>. Inform us of mood and memory changes.</a:t>
            </a:r>
          </a:p>
          <a:p>
            <a:pPr marL="0" indent="0">
              <a:buNone/>
            </a:pPr>
            <a:r>
              <a:rPr lang="en-GB" sz="9600" dirty="0"/>
              <a:t>. Attend planned follow up appointments. </a:t>
            </a:r>
          </a:p>
          <a:p>
            <a:pPr marL="0" indent="0">
              <a:buNone/>
            </a:pPr>
            <a:r>
              <a:rPr lang="en-GB" sz="9600" dirty="0"/>
              <a:t>                                                            </a:t>
            </a:r>
            <a:r>
              <a:rPr lang="en-GB" sz="14400" dirty="0"/>
              <a:t>KEEP MOVING!</a:t>
            </a:r>
          </a:p>
          <a:p>
            <a:pPr marL="0" indent="0">
              <a:buNone/>
            </a:pPr>
            <a:endParaRPr lang="en-GB" sz="9600" dirty="0"/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n-GB" sz="9600" dirty="0"/>
          </a:p>
          <a:p>
            <a:pPr marL="0" indent="0">
              <a:buNone/>
            </a:pPr>
            <a:endParaRPr lang="en-GB" sz="3200" dirty="0"/>
          </a:p>
          <a:p>
            <a:endParaRPr lang="en-GB" sz="3200" dirty="0"/>
          </a:p>
          <a:p>
            <a:endParaRPr lang="en-GB" sz="3200" dirty="0"/>
          </a:p>
          <a:p>
            <a:pPr marL="0" indent="0">
              <a:buNone/>
            </a:pPr>
            <a:r>
              <a:rPr lang="en-GB" sz="3200" dirty="0"/>
              <a:t> </a:t>
            </a:r>
          </a:p>
          <a:p>
            <a:pPr marL="0" indent="0">
              <a:buNone/>
            </a:pPr>
            <a:endParaRPr lang="en-GB" sz="35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974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5F6178D-E1A7-4899-8834-9470C7D85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7325" y="907402"/>
            <a:ext cx="9277350" cy="4600575"/>
          </a:xfrm>
        </p:spPr>
        <p:txBody>
          <a:bodyPr>
            <a:normAutofit/>
          </a:bodyPr>
          <a:lstStyle/>
          <a:p>
            <a:endParaRPr lang="en-GB" sz="35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8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Thank you  </a:t>
            </a:r>
          </a:p>
          <a:p>
            <a:r>
              <a:rPr lang="en-GB" sz="8000" b="1" dirty="0">
                <a:solidFill>
                  <a:schemeClr val="accent2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sym typeface="Wingdings" panose="05000000000000000000" pitchFamily="2" charset="2"/>
              </a:rPr>
              <a:t></a:t>
            </a:r>
            <a:endParaRPr lang="en-GB" sz="8000" b="1" dirty="0">
              <a:solidFill>
                <a:schemeClr val="accent2">
                  <a:lumMod val="7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35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978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9CA6A-34EB-45A7-9847-4B01AE705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6402" y="-258535"/>
            <a:ext cx="8836625" cy="2103103"/>
          </a:xfrm>
        </p:spPr>
        <p:txBody>
          <a:bodyPr>
            <a:normAutofit fontScale="90000"/>
          </a:bodyPr>
          <a:lstStyle/>
          <a:p>
            <a:r>
              <a:rPr lang="en-GB" sz="2000" b="1" dirty="0"/>
              <a:t> </a:t>
            </a:r>
            <a:br>
              <a:rPr lang="en-GB" sz="2000" b="1" dirty="0"/>
            </a:br>
            <a:r>
              <a:rPr lang="en-GB" sz="7300" b="1" u="sng" dirty="0"/>
              <a:t>The Role of PD Specialist  Team </a:t>
            </a:r>
            <a:endParaRPr lang="en-GB" sz="8000" b="1" u="sng" dirty="0">
              <a:solidFill>
                <a:schemeClr val="tx2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6178D-E1A7-4899-8834-9470C7D85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73623"/>
            <a:ext cx="12192000" cy="4551027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GB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400" b="1" dirty="0">
                <a:solidFill>
                  <a:schemeClr val="tx1"/>
                </a:solidFill>
              </a:rPr>
              <a:t>Individual assessment - </a:t>
            </a:r>
            <a:r>
              <a:rPr lang="en-GB" sz="3400" dirty="0">
                <a:solidFill>
                  <a:schemeClr val="tx1"/>
                </a:solidFill>
              </a:rPr>
              <a:t>new / follow up/ home visits for those who are house bound.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400" b="1" dirty="0">
                <a:solidFill>
                  <a:schemeClr val="tx1"/>
                </a:solidFill>
              </a:rPr>
              <a:t>Medication review/amendment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400" b="1" dirty="0">
                <a:solidFill>
                  <a:schemeClr val="tx1"/>
                </a:solidFill>
              </a:rPr>
              <a:t>Cognitive assessment’s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400" b="1" dirty="0">
                <a:solidFill>
                  <a:schemeClr val="tx1"/>
                </a:solidFill>
              </a:rPr>
              <a:t>PD symptom management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3400" b="1" dirty="0">
                <a:solidFill>
                  <a:schemeClr val="tx1"/>
                </a:solidFill>
              </a:rPr>
              <a:t>Referrals</a:t>
            </a:r>
          </a:p>
          <a:p>
            <a:r>
              <a:rPr lang="en-GB" sz="3400" dirty="0">
                <a:solidFill>
                  <a:schemeClr val="tx1"/>
                </a:solidFill>
              </a:rPr>
              <a:t>PD Advice line 9am-4pm (0300 422 6610) –non urgent only, if urgent to call 111</a:t>
            </a:r>
          </a:p>
        </p:txBody>
      </p:sp>
    </p:spTree>
    <p:extLst>
      <p:ext uri="{BB962C8B-B14F-4D97-AF65-F5344CB8AC3E}">
        <p14:creationId xmlns:p14="http://schemas.microsoft.com/office/powerpoint/2010/main" val="265082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9CA6A-34EB-45A7-9847-4B01AE705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195" y="397919"/>
            <a:ext cx="8986232" cy="1905069"/>
          </a:xfrm>
        </p:spPr>
        <p:txBody>
          <a:bodyPr>
            <a:noAutofit/>
          </a:bodyPr>
          <a:lstStyle/>
          <a:p>
            <a:r>
              <a:rPr lang="en-GB" sz="7200" b="1" u="sng" dirty="0"/>
              <a:t>OTHER SPECIALIST OUTSIDE THE TRUST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6178D-E1A7-4899-8834-9470C7D85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306" y="2302988"/>
            <a:ext cx="12192305" cy="4551027"/>
          </a:xfrm>
        </p:spPr>
        <p:txBody>
          <a:bodyPr>
            <a:normAutofit fontScale="40000" lnSpcReduction="2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endParaRPr lang="en-GB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6700" b="1" dirty="0">
                <a:solidFill>
                  <a:schemeClr val="tx1"/>
                </a:solidFill>
                <a:latin typeface="Calibri" panose="020F0502020204030204" pitchFamily="34" charset="0"/>
              </a:rPr>
              <a:t>Due to treatment plan, some </a:t>
            </a:r>
            <a:r>
              <a:rPr lang="en-GB" sz="6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patients are sometimes under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6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Oxford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6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GB" sz="6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sz="6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outhmead(Bristol)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67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Birmingham</a:t>
            </a:r>
          </a:p>
          <a:p>
            <a:r>
              <a:rPr lang="en-GB" sz="6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Patients are referred for advanced therapies;</a:t>
            </a:r>
            <a:endParaRPr lang="en-GB" sz="67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en-GB" sz="6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However, we are able to provide our specialist follow up care</a:t>
            </a:r>
          </a:p>
          <a:p>
            <a:r>
              <a:rPr lang="en-GB" sz="67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When we receive communications as long as the patient’s live within Gloucestershire.</a:t>
            </a:r>
          </a:p>
        </p:txBody>
      </p:sp>
    </p:spTree>
    <p:extLst>
      <p:ext uri="{BB962C8B-B14F-4D97-AF65-F5344CB8AC3E}">
        <p14:creationId xmlns:p14="http://schemas.microsoft.com/office/powerpoint/2010/main" val="1184188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9CA6A-34EB-45A7-9847-4B01AE705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0384" y="960276"/>
            <a:ext cx="8709097" cy="1314838"/>
          </a:xfrm>
        </p:spPr>
        <p:txBody>
          <a:bodyPr>
            <a:noAutofit/>
          </a:bodyPr>
          <a:lstStyle/>
          <a:p>
            <a:r>
              <a:rPr lang="en-GB" sz="7200" b="1" u="sng" dirty="0"/>
              <a:t>PD patients &amp; Falls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6178D-E1A7-4899-8834-9470C7D85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432" y="2275114"/>
            <a:ext cx="9544049" cy="4362450"/>
          </a:xfrm>
        </p:spPr>
        <p:txBody>
          <a:bodyPr>
            <a:normAutofit fontScale="85000" lnSpcReduction="20000"/>
          </a:bodyPr>
          <a:lstStyle/>
          <a:p>
            <a:r>
              <a:rPr lang="en-GB" sz="3600" b="1" dirty="0">
                <a:solidFill>
                  <a:schemeClr val="tx1"/>
                </a:solidFill>
              </a:rPr>
              <a:t>PD patients have an increased risk of falls and fractures than the general population.  </a:t>
            </a:r>
          </a:p>
          <a:p>
            <a:r>
              <a:rPr lang="en-GB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do PD patients have a higher risk of falls</a:t>
            </a:r>
            <a:r>
              <a:rPr lang="en-GB" sz="3200" b="1" dirty="0">
                <a:solidFill>
                  <a:schemeClr val="tx1"/>
                </a:solidFill>
              </a:rPr>
              <a:t>?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3200" b="1" dirty="0"/>
              <a:t>Lower bone mineral density due to reduced physical activity.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3200" b="1" dirty="0"/>
              <a:t>weight loss due to a reduction in muscle tone.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en-GB" sz="3200" b="1" dirty="0"/>
              <a:t>Other causes of falls are Low Blood Pressure especially when standing – known as postural hypotension.</a:t>
            </a:r>
          </a:p>
          <a:p>
            <a:endParaRPr lang="en-GB" sz="2800" dirty="0"/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858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5560E-A9B9-ECCB-B40A-39ABEF20A3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2906" y="866154"/>
            <a:ext cx="6007217" cy="1102948"/>
          </a:xfrm>
        </p:spPr>
        <p:txBody>
          <a:bodyPr>
            <a:noAutofit/>
          </a:bodyPr>
          <a:lstStyle/>
          <a:p>
            <a:r>
              <a:rPr lang="en-GB" sz="5400" b="1" u="sng" dirty="0"/>
              <a:t>How to help prevent falls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B519F-3A19-F6CF-D7D6-C4916A4537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143" y="2444619"/>
            <a:ext cx="10625084" cy="3346581"/>
          </a:xfrm>
        </p:spPr>
        <p:txBody>
          <a:bodyPr/>
          <a:lstStyle/>
          <a:p>
            <a:pPr algn="ctr"/>
            <a:r>
              <a:rPr lang="en-GB" b="1" dirty="0"/>
              <a:t>Regular exercise – concentrating on core muscles</a:t>
            </a:r>
          </a:p>
          <a:p>
            <a:pPr marL="0" indent="0" algn="ctr">
              <a:buNone/>
            </a:pPr>
            <a:r>
              <a:rPr lang="en-GB" b="1" dirty="0"/>
              <a:t>  - Balance classes and Pilates especially good</a:t>
            </a:r>
          </a:p>
          <a:p>
            <a:pPr algn="ctr"/>
            <a:r>
              <a:rPr lang="en-GB" b="1" dirty="0"/>
              <a:t> Understanding ability to only do single tasks</a:t>
            </a:r>
          </a:p>
          <a:p>
            <a:pPr algn="ctr"/>
            <a:r>
              <a:rPr lang="en-GB" b="1" dirty="0"/>
              <a:t>Clear pathways, limiting tight spaces as much as possible</a:t>
            </a:r>
          </a:p>
          <a:p>
            <a:pPr algn="ctr"/>
            <a:r>
              <a:rPr lang="en-GB" b="1" dirty="0"/>
              <a:t>Using a walking aid if you feel unsteady</a:t>
            </a:r>
          </a:p>
          <a:p>
            <a:pPr algn="ctr"/>
            <a:r>
              <a:rPr lang="en-GB" b="1" dirty="0"/>
              <a:t>Regular checking of blood pressure – both lying down and standing</a:t>
            </a:r>
          </a:p>
        </p:txBody>
      </p:sp>
    </p:spTree>
    <p:extLst>
      <p:ext uri="{BB962C8B-B14F-4D97-AF65-F5344CB8AC3E}">
        <p14:creationId xmlns:p14="http://schemas.microsoft.com/office/powerpoint/2010/main" val="26229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9CA6A-34EB-45A7-9847-4B01AE705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1298" y="95056"/>
            <a:ext cx="8709097" cy="2000249"/>
          </a:xfrm>
        </p:spPr>
        <p:txBody>
          <a:bodyPr>
            <a:noAutofit/>
          </a:bodyPr>
          <a:lstStyle/>
          <a:p>
            <a:r>
              <a:rPr lang="en-GB" sz="7200" b="1" u="sng" dirty="0"/>
              <a:t>Why we ask about mental health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6178D-E1A7-4899-8834-9470C7D85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11530" y="2015412"/>
            <a:ext cx="7402921" cy="4108552"/>
          </a:xfrm>
        </p:spPr>
        <p:txBody>
          <a:bodyPr>
            <a:normAutofit lnSpcReduction="10000"/>
          </a:bodyPr>
          <a:lstStyle/>
          <a:p>
            <a:endParaRPr lang="en-GB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Duty of care to assist with both physical and psychological problems</a:t>
            </a:r>
          </a:p>
          <a:p>
            <a:pPr algn="l"/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Able to offer support and guidance</a:t>
            </a:r>
            <a:endParaRPr lang="en-GB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Higher incidence of Dementia when having a PD diagnosis</a:t>
            </a:r>
          </a:p>
          <a:p>
            <a:pPr algn="l"/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Access to other services swiftly</a:t>
            </a:r>
          </a:p>
          <a:p>
            <a:pPr algn="l"/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5AE9A863-2A76-BB40-17FF-0B6CB510AD8D}"/>
              </a:ext>
            </a:extLst>
          </p:cNvPr>
          <p:cNvSpPr/>
          <p:nvPr/>
        </p:nvSpPr>
        <p:spPr>
          <a:xfrm>
            <a:off x="4276725" y="3886200"/>
            <a:ext cx="45719" cy="457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6869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9CA6A-34EB-45A7-9847-4B01AE705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1298" y="85725"/>
            <a:ext cx="8709097" cy="2028825"/>
          </a:xfrm>
        </p:spPr>
        <p:txBody>
          <a:bodyPr>
            <a:noAutofit/>
          </a:bodyPr>
          <a:lstStyle/>
          <a:p>
            <a:r>
              <a:rPr lang="en-GB" b="1" u="sng" dirty="0"/>
              <a:t>Parkinson’s Disease affects mental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6178D-E1A7-4899-8834-9470C7D85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8305" y="2114550"/>
            <a:ext cx="7839075" cy="4371975"/>
          </a:xfrm>
        </p:spPr>
        <p:txBody>
          <a:bodyPr>
            <a:normAutofit fontScale="77500" lnSpcReduction="20000"/>
          </a:bodyPr>
          <a:lstStyle/>
          <a:p>
            <a:endParaRPr lang="en-GB" sz="1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 range of mental health is accompanied with physical Parkinson’s symptoms: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Depression/anxiety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Cognitive impairment</a:t>
            </a: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Memory problems - Dementia</a:t>
            </a:r>
            <a:endParaRPr lang="en-GB" sz="2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q"/>
            </a:pP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Hallucinations</a:t>
            </a:r>
          </a:p>
          <a:p>
            <a:pPr algn="l"/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Note: Anxiety and Depression are 2 of the most common mental health symptoms among people with PD (50% of people living with PD).</a:t>
            </a:r>
            <a:endParaRPr lang="en-GB" sz="2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indent="-457200" algn="l">
              <a:buFont typeface="Wingdings" panose="05000000000000000000" pitchFamily="2" charset="2"/>
              <a:buChar char="q"/>
            </a:pPr>
            <a:endParaRPr lang="en-GB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5AE9A863-2A76-BB40-17FF-0B6CB510AD8D}"/>
              </a:ext>
            </a:extLst>
          </p:cNvPr>
          <p:cNvSpPr/>
          <p:nvPr/>
        </p:nvSpPr>
        <p:spPr>
          <a:xfrm>
            <a:off x="4276725" y="3886200"/>
            <a:ext cx="45719" cy="4571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18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9CA6A-34EB-45A7-9847-4B01AE705F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535" y="53097"/>
            <a:ext cx="10334624" cy="2226928"/>
          </a:xfrm>
        </p:spPr>
        <p:txBody>
          <a:bodyPr>
            <a:noAutofit/>
          </a:bodyPr>
          <a:lstStyle/>
          <a:p>
            <a:r>
              <a:rPr lang="en-GB" b="1" u="sng" dirty="0"/>
              <a:t>Important decisions to  consider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6178D-E1A7-4899-8834-9470C7D853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252" y="2785284"/>
            <a:ext cx="11391190" cy="3585383"/>
          </a:xfrm>
        </p:spPr>
        <p:txBody>
          <a:bodyPr>
            <a:normAutofit fontScale="62500" lnSpcReduction="20000"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Driving Advice - notify DVLA with diagnosis</a:t>
            </a:r>
          </a:p>
          <a:p>
            <a:r>
              <a:rPr lang="en-GB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…Are you confident with your driving?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4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Power of Attorney </a:t>
            </a:r>
            <a:endParaRPr lang="en-GB" sz="26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4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Care and support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4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Safety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4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Best interest</a:t>
            </a:r>
            <a:endParaRPr lang="en-GB" sz="26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GB" sz="4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8910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2795-D50D-5BF9-437F-8E2F8D3CB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u="sng" dirty="0"/>
              <a:t>Newly diagnosed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96B61C-A853-C9D8-E7AA-61C3E51D6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Starting information sessions for newly diagnosed patients</a:t>
            </a:r>
          </a:p>
          <a:p>
            <a:r>
              <a:rPr lang="en-GB" dirty="0"/>
              <a:t> - Diagnosed in the last year</a:t>
            </a:r>
          </a:p>
          <a:p>
            <a:r>
              <a:rPr lang="en-GB" dirty="0"/>
              <a:t>Designed to provide more information </a:t>
            </a:r>
          </a:p>
          <a:p>
            <a:r>
              <a:rPr lang="en-GB" dirty="0"/>
              <a:t>Support with understanding exercise and techniques</a:t>
            </a:r>
          </a:p>
          <a:p>
            <a:r>
              <a:rPr lang="en-GB" dirty="0"/>
              <a:t>Information regarding how to get involved in trials outside of the trust</a:t>
            </a:r>
          </a:p>
          <a:p>
            <a:r>
              <a:rPr lang="en-GB" dirty="0"/>
              <a:t>Ability to meet others that have just been diagnosed and ask questions.</a:t>
            </a:r>
          </a:p>
          <a:p>
            <a:r>
              <a:rPr lang="en-GB" dirty="0"/>
              <a:t>One time session.</a:t>
            </a:r>
          </a:p>
          <a:p>
            <a:r>
              <a:rPr lang="en-GB" dirty="0"/>
              <a:t>This is a trial and will change as time goes on</a:t>
            </a:r>
          </a:p>
        </p:txBody>
      </p:sp>
    </p:spTree>
    <p:extLst>
      <p:ext uri="{BB962C8B-B14F-4D97-AF65-F5344CB8AC3E}">
        <p14:creationId xmlns:p14="http://schemas.microsoft.com/office/powerpoint/2010/main" val="2511784425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2032</TotalTime>
  <Words>525</Words>
  <Application>Microsoft Office PowerPoint</Application>
  <PresentationFormat>Widescreen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Tw Cen MT</vt:lpstr>
      <vt:lpstr>Wingdings</vt:lpstr>
      <vt:lpstr>Droplet</vt:lpstr>
      <vt:lpstr>PARKINSONS SPECIALIST TEAM</vt:lpstr>
      <vt:lpstr>  The Role of PD Specialist  Team </vt:lpstr>
      <vt:lpstr>OTHER SPECIALIST OUTSIDE THE TRUST</vt:lpstr>
      <vt:lpstr>PD patients &amp; Falls </vt:lpstr>
      <vt:lpstr>How to help prevent falls</vt:lpstr>
      <vt:lpstr>Why we ask about mental health </vt:lpstr>
      <vt:lpstr>Parkinson’s Disease affects mental health</vt:lpstr>
      <vt:lpstr>Important decisions to  consider </vt:lpstr>
      <vt:lpstr>Newly diagnosed sessions</vt:lpstr>
      <vt:lpstr>Summary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PARKINSONS SPECIALIST TEAM</dc:title>
  <dc:creator>Sodzi Emma</dc:creator>
  <cp:lastModifiedBy>Bennett Ellen</cp:lastModifiedBy>
  <cp:revision>85</cp:revision>
  <cp:lastPrinted>2022-05-30T14:32:54Z</cp:lastPrinted>
  <dcterms:created xsi:type="dcterms:W3CDTF">2022-05-26T12:40:32Z</dcterms:created>
  <dcterms:modified xsi:type="dcterms:W3CDTF">2024-10-11T15:29:55Z</dcterms:modified>
</cp:coreProperties>
</file>